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621a4c2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621a4c2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50621a4c2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0621a4c2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0621a4c2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50621a4c2d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0621a4c2d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0621a4c2d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50621a4c2d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0621a4c2d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0621a4c2d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0621a4c2d_0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0621a4c2d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0621a4c2d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0621a4c2d_0_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0621a4c2d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0621a4c2d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0621a4c2d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0621a4c2d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0621a4c2d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0621a4c2d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0621a4c2d_0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0621a4c2d_0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0621a4c2d_0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0621a4c2d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0621a4c2d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0621a4c2d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0621a4c2d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0621a4c2d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0621a4c2d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0621a4c2d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0621a4c2d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0621a4c2d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0621a4c2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0621a4c2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50621a4c2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0621a4c2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0621a4c2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0621a4c2d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0621a4c2d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0621a4c2d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0621a4c2d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0621a4c2d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0621a4c2d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50621a4c2d_0_1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4ffed40c6f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4ffed40c6f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4ffed40c6f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4ffed40c6f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4ffed40c6f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4ffed40c6f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0621a4c2d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0621a4c2d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0621a4c2d_0_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0621a4c2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0621a4c2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50621a4c2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0621a4c2d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0621a4c2d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50621a4c2d_0_1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0621a4c2d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0621a4c2d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0621a4c2d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621a4c2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0621a4c2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50621a4c2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0621a4c2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0621a4c2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50621a4c2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0621a4c2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0621a4c2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50621a4c2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" showMasterSp="0">
  <p:cSld name="Cover 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2" type="body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Google Shape;22;p2"/>
          <p:cNvSpPr/>
          <p:nvPr>
            <p:ph idx="3" type="pic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Blue" showMasterSp="0">
  <p:cSld name="Section Divider - Blu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8" name="Google Shape;78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Light Blue" showMasterSp="0">
  <p:cSld name="Section Divider, Photo - Light Blu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Google Shape;84;p1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85" name="Google Shape;8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Light Blue" showMasterSp="0">
  <p:cSld name="Large Photo and Content - Light Blu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13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arge Photo and Content - Light Blue" showMasterSp="0">
  <p:cSld name="1_Large Photo and Content - Light Blu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03" name="Google Shape;10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Light Blue">
  <p:cSld name="2 Column - Light Blu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Light Blue">
  <p:cSld name="Title, 2 Photos, Content - Light Blu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Google Shape;120;p1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Google Shape;121;p1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Aqua">
  <p:cSld name="Title, 2 Photos, Content - Aqua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7" name="Google Shape;127;p18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8" name="Google Shape;128;p18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Green">
  <p:cSld name="Title, 2 Photos, Content - Gree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Google Shape;134;p19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Google Shape;135;p19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Purple">
  <p:cSld name="Title, 2 Photos, Content - Purp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Google Shape;142;p20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B" showMasterSp="0">
  <p:cSld name="Cover B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26038" t="0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idx="2" type="body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, 2 Photos, Content - Purple">
  <p:cSld name="1_Title, 2 Photos, Content - Purp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8" name="Google Shape;148;p21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9" name="Google Shape;149;p21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Light Blue">
  <p:cSld name="Title and Content - Light Blu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Aqua">
  <p:cSld name="Title and Content - Aqua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Orange">
  <p:cSld name="Title and Content - Orang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Purple">
  <p:cSld name="Title and Content - Purpl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Aqua" showMasterSp="0">
  <p:cSld name="Section Divider - Aqua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79" name="Google Shape;17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Green" showMasterSp="0">
  <p:cSld name="Section Divider - Gree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85" name="Google Shape;18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Orange" showMasterSp="0">
  <p:cSld name="Section Divider - Orang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1" name="Google Shape;19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Purple" showMasterSp="0">
  <p:cSld name="Section Divider - Purp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Blue" showMasterSp="0">
  <p:cSld name="Section Divider, Photo - Blu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3" name="Google Shape;203;p30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04" name="Google Shape;20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C" showMasterSp="0">
  <p:cSld name="Cover C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b="1" i="0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ODU_sig_REV-01.eps"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idx="2" type="body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Aqua" showMasterSp="0">
  <p:cSld name="Section Divider, Photo - Aqua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0" name="Google Shape;210;p31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Green" showMasterSp="0">
  <p:cSld name="Section Divider, Photo - Gree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7" name="Google Shape;217;p32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18" name="Google Shape;21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Orange" showMasterSp="0">
  <p:cSld name="Section Divider, Photo - Orange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4" name="Google Shape;224;p33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25" name="Google Shape;22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, Photo - Purple" showMasterSp="0">
  <p:cSld name="Section Divider, Photo - Purp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1" name="Google Shape;231;p34"/>
          <p:cNvSpPr/>
          <p:nvPr>
            <p:ph idx="2" type="pic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232" name="Google Shape;2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Aqua" showMasterSp="0">
  <p:cSld name="Large Photo and Content - Aqua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41" name="Google Shape;2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Green" showMasterSp="0">
  <p:cSld name="Large Photo and Content - Gree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8" name="Google Shape;248;p36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0" name="Google Shape;25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Orange" showMasterSp="0">
  <p:cSld name="Large Photo and Content - Orange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6" name="Google Shape;256;p37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59" name="Google Shape;25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arge Photo and Content - Purple" showMasterSp="0">
  <p:cSld name="Large Photo and Content - Purp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>
            <p:ph idx="2" type="pic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rect b="b" l="l" r="r" t="t"/>
            <a:pathLst>
              <a:path extrusionOk="0" h="120000" w="12000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6" name="Google Shape;266;p38"/>
          <p:cNvSpPr txBox="1"/>
          <p:nvPr>
            <p:ph idx="3" type="body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268" name="Google Shape;26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Aqua">
  <p:cSld name="2 Column - Aqua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5" name="Google Shape;275;p39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 - Green">
  <p:cSld name="2_2 Column - Green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Orange">
  <p:cSld name="2 Column - Oran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0" name="Google Shape;290;p41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1" name="Google Shape;291;p41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2" name="Google Shape;292;p41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 - Purple">
  <p:cSld name="2 Column - Purple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flipH="1" rot="10800000">
            <a:off x="-8789" y="-20320"/>
            <a:ext cx="7794716" cy="68986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/>
          <p:nvPr>
            <p:ph idx="1" type="body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8" name="Google Shape;298;p42"/>
          <p:cNvSpPr txBox="1"/>
          <p:nvPr>
            <p:ph idx="2" type="body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99" name="Google Shape;299;p42"/>
          <p:cNvSpPr txBox="1"/>
          <p:nvPr>
            <p:ph idx="3" type="body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00" name="Google Shape;300;p42"/>
          <p:cNvSpPr txBox="1"/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47" name="Google Shape;4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Photos, Content - Orange">
  <p:cSld name="Title, 2 Photos, Content - Orang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Google Shape;54;p7"/>
          <p:cNvSpPr/>
          <p:nvPr>
            <p:ph idx="3" type="pic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057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514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2971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429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3886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Green">
  <p:cSld name="Title and Content - Gree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- Blue">
  <p:cSld name="Title and Content - Blu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/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Divider - Light Blue" showMasterSp="0">
  <p:cSld name="Section Divider - Light Blu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descr="CrownWhite.png" id="72" name="Google Shape;7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rownWhite.pn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twitter.com/dawndash/status/423163610802573312" TargetMode="External"/><Relationship Id="rId4" Type="http://schemas.openxmlformats.org/officeDocument/2006/relationships/hyperlink" Target="https://twitter.com/DougCOGOP/status/438350935295680512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3"/>
          <p:cNvSpPr txBox="1"/>
          <p:nvPr>
            <p:ph type="title"/>
          </p:nvPr>
        </p:nvSpPr>
        <p:spPr>
          <a:xfrm>
            <a:off x="757621" y="1615384"/>
            <a:ext cx="70062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Fake News, the Tail Wags the Dog?</a:t>
            </a:r>
            <a:endParaRPr/>
          </a:p>
        </p:txBody>
      </p:sp>
      <p:sp>
        <p:nvSpPr>
          <p:cNvPr id="307" name="Google Shape;307;p43"/>
          <p:cNvSpPr txBox="1"/>
          <p:nvPr>
            <p:ph idx="1" type="body"/>
          </p:nvPr>
        </p:nvSpPr>
        <p:spPr>
          <a:xfrm>
            <a:off x="757621" y="4450841"/>
            <a:ext cx="6938700" cy="9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Has Fake News inspired legislation?</a:t>
            </a:r>
            <a:endParaRPr/>
          </a:p>
        </p:txBody>
      </p:sp>
      <p:sp>
        <p:nvSpPr>
          <p:cNvPr id="308" name="Google Shape;308;p43"/>
          <p:cNvSpPr txBox="1"/>
          <p:nvPr>
            <p:ph idx="2" type="body"/>
          </p:nvPr>
        </p:nvSpPr>
        <p:spPr>
          <a:xfrm>
            <a:off x="757620" y="5472335"/>
            <a:ext cx="6938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Justin Whitlock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441140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Despite Snopes, Posted without source by Far Right Blog </a:t>
            </a:r>
            <a:r>
              <a:rPr lang="en-US" sz="1800"/>
              <a:t>captured </a:t>
            </a:r>
            <a:r>
              <a:rPr lang="en-US"/>
              <a:t>7 Jan 14</a:t>
            </a:r>
            <a:endParaRPr/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436775" y="6086682"/>
            <a:ext cx="113154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/>
              <a:t>https://web.archive.org/web/20140107052915/http://conservativefrontline.com/colorado-pot-shop-accept-food-stamps-taxpayer-funded-marijuana-welfare-recipients/</a:t>
            </a:r>
            <a:endParaRPr sz="1050"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225" y="1336526"/>
            <a:ext cx="8107882" cy="444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Conservative Front.. </a:t>
            </a:r>
            <a:r>
              <a:rPr lang="en-US" sz="1800"/>
              <a:t>Birthday</a:t>
            </a:r>
            <a:r>
              <a:rPr lang="en-US" sz="1200"/>
              <a:t> </a:t>
            </a:r>
            <a:r>
              <a:rPr lang="en-US"/>
              <a:t>04 January 2014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53"/>
          <p:cNvSpPr txBox="1"/>
          <p:nvPr>
            <p:ph idx="1" type="body"/>
          </p:nvPr>
        </p:nvSpPr>
        <p:spPr>
          <a:xfrm>
            <a:off x="436769" y="1336525"/>
            <a:ext cx="5609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"uri": "http://conservativefrontline.com/colorado-pot-shop-accept-food-stamps-taxpayer-funded-marijuana-welfare-recipients/",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"estimated-creation-date": "2014-01-04T09:39:30",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"web.archive.org"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"web.archive.org": {</a:t>
            </a:r>
            <a:br>
              <a:rPr lang="en-US" sz="1000"/>
            </a:br>
            <a:r>
              <a:rPr lang="en-US" sz="1000"/>
              <a:t>      "uri-m": "http://web.archive.org/web/20140107052915/http://conservativefrontline.com:80/colorado-pot-shop-accept-food-stamps-taxpayer-funded-marijuana-welfare-recipients/",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    "memento-datetime": "2014-01-07T05:29:15",</a:t>
            </a:r>
            <a:br>
              <a:rPr lang="en-US" sz="1000"/>
            </a:br>
            <a:r>
              <a:rPr lang="en-US" sz="1000"/>
              <a:t>      "memento-pubdate": "2014-01-04T09:39:30",</a:t>
            </a:r>
            <a:br>
              <a:rPr lang="en-US" sz="1000"/>
            </a:br>
            <a:r>
              <a:rPr lang="en-US" sz="1000"/>
              <a:t>      "earliest": "2014-01-04T09:39:30"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"archive.md": {</a:t>
            </a:r>
            <a:br>
              <a:rPr lang="en-US" sz="1000"/>
            </a:br>
            <a:r>
              <a:rPr lang="en-US" sz="1000"/>
              <a:t>      "uri-m": "http://archive.md/20161125001554/http://conservativefrontline.com/colorado-pot-shop-accept-food-stamps-taxpayer-funded-marijuana-welfare-recipients/",</a:t>
            </a:r>
            <a:br>
              <a:rPr lang="en-US" sz="1000"/>
            </a:br>
            <a:r>
              <a:rPr lang="en-US" sz="1000"/>
              <a:t>      "memento-datetime": "2016-11-25T00:15:54",</a:t>
            </a:r>
            <a:br>
              <a:rPr lang="en-US" sz="1000"/>
            </a:br>
            <a:r>
              <a:rPr lang="en-US" sz="1000"/>
              <a:t>      "memento-pubdate": "2016-11-25T00:15:54",</a:t>
            </a:r>
            <a:br>
              <a:rPr lang="en-US" sz="1000"/>
            </a:br>
            <a:r>
              <a:rPr lang="en-US" sz="1000"/>
              <a:t>      "earliest": "2016-11-25T00:15:54"</a:t>
            </a:r>
            <a:br>
              <a:rPr lang="en-US" sz="1000"/>
            </a:br>
            <a:r>
              <a:rPr lang="en-US" sz="1000"/>
              <a:t>    }, </a:t>
            </a:r>
            <a:endParaRPr sz="1000"/>
          </a:p>
        </p:txBody>
      </p:sp>
      <p:sp>
        <p:nvSpPr>
          <p:cNvPr id="404" name="Google Shape;404;p53"/>
          <p:cNvSpPr txBox="1"/>
          <p:nvPr>
            <p:ph idx="1" type="body"/>
          </p:nvPr>
        </p:nvSpPr>
        <p:spPr>
          <a:xfrm>
            <a:off x="6234119" y="1459938"/>
            <a:ext cx="5609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  </a:t>
            </a:r>
            <a:r>
              <a:rPr lang="en-US" sz="1000"/>
              <a:t> 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"2014-01-04T20:11:18"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05" name="Google Shape;405;p53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http://carbondate.cs.odu.edu/#http://conservativefrontline.com/colorado-pot-shop-accept-food-stamps-taxpayer-funded-marijuana-welfare-recipients/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Picked up by DailyDose </a:t>
            </a:r>
            <a:r>
              <a:rPr lang="en-US" sz="1800"/>
              <a:t>Captured </a:t>
            </a:r>
            <a:r>
              <a:rPr lang="en-US"/>
              <a:t>15 Jan 14</a:t>
            </a:r>
            <a:endParaRPr/>
          </a:p>
        </p:txBody>
      </p:sp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54"/>
          <p:cNvSpPr txBox="1"/>
          <p:nvPr>
            <p:ph idx="1" type="body"/>
          </p:nvPr>
        </p:nvSpPr>
        <p:spPr>
          <a:xfrm>
            <a:off x="436775" y="6046124"/>
            <a:ext cx="11315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https://web.archive.org/web/20140115052903/http://gopthedailydose.com/2014/01/06/colorado-pot-shop-accept-food-stamps-taxpayer-funded-marijuana-welfare-recipients-2/</a:t>
            </a:r>
            <a:endParaRPr sz="1000"/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019" y="1336525"/>
            <a:ext cx="8351969" cy="438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Daily Dose </a:t>
            </a:r>
            <a:r>
              <a:rPr lang="en-US" sz="1800"/>
              <a:t>Birthday </a:t>
            </a:r>
            <a:r>
              <a:rPr lang="en-US"/>
              <a:t>06 January 14</a:t>
            </a:r>
            <a:endParaRPr/>
          </a:p>
        </p:txBody>
      </p:sp>
      <p:sp>
        <p:nvSpPr>
          <p:cNvPr id="421" name="Google Shape;421;p5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2" name="Google Shape;422;p55"/>
          <p:cNvSpPr txBox="1"/>
          <p:nvPr>
            <p:ph idx="1" type="body"/>
          </p:nvPr>
        </p:nvSpPr>
        <p:spPr>
          <a:xfrm>
            <a:off x="433394" y="1468650"/>
            <a:ext cx="5607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"uri": "http://gopthedailydose.com/2014/01/06/colorado-pot-shop-accept-food-stamps-taxpayer-funded-marijuana-welfare-recipients-2/",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"estimated-creation-date": "2014-01-06T00:00:00",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"pubdate"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"web.archive.org": {</a:t>
            </a:r>
            <a:br>
              <a:rPr lang="en-US" sz="1000"/>
            </a:br>
            <a:r>
              <a:rPr lang="en-US" sz="1000"/>
              <a:t>      "uri-m": "http://web.archive.org/web/20140115052903/http://gopthedailydose.com:80/2014/01/06/colorado-pot-shop-accept-food-stamps-taxpayer-funded-marijuana-welfare-recipients-2/",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    "memento-datetime": "2014-01-15T05:29:03",</a:t>
            </a:r>
            <a:br>
              <a:rPr lang="en-US" sz="1000"/>
            </a:br>
            <a:r>
              <a:rPr lang="en-US" sz="1000"/>
              <a:t>      "memento-pubdate": "2014-01-06T21:38:08",</a:t>
            </a:r>
            <a:br>
              <a:rPr lang="en-US" sz="1000"/>
            </a:br>
            <a:r>
              <a:rPr lang="en-US" sz="1000"/>
              <a:t>      "earliest": "2014-01-06T21:38:08"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"archive.md": {</a:t>
            </a:r>
            <a:br>
              <a:rPr lang="en-US" sz="1000"/>
            </a:br>
            <a:r>
              <a:rPr lang="en-US" sz="1000"/>
              <a:t>      "uri-m": "http://archive.md/20161125001457/http://gopthedailydose.com/2014/01/06/colorado-pot-shop-accept-food-stamps-taxpayer-funded-marijuana-welfare-recipients-2/",</a:t>
            </a:r>
            <a:br>
              <a:rPr lang="en-US" sz="1000"/>
            </a:br>
            <a:r>
              <a:rPr lang="en-US" sz="1000"/>
              <a:t>      "memento-datetime": "2016-11-25T00:14:57",</a:t>
            </a:r>
            <a:br>
              <a:rPr lang="en-US" sz="1000"/>
            </a:br>
            <a:r>
              <a:rPr lang="en-US" sz="1000"/>
              <a:t>      "memento-pubdate": "2016-11-25T00:14:57",</a:t>
            </a:r>
            <a:br>
              <a:rPr lang="en-US" sz="1000"/>
            </a:br>
            <a:r>
              <a:rPr lang="en-US" sz="1000"/>
              <a:t>      "earliest": "2016-11-25T00:14:57"</a:t>
            </a:r>
            <a:br>
              <a:rPr lang="en-US" sz="1000"/>
            </a:br>
            <a:r>
              <a:rPr lang="en-US" sz="1000"/>
              <a:t>    },</a:t>
            </a:r>
            <a:endParaRPr sz="1000"/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6252319" y="1583350"/>
            <a:ext cx="56073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/>
              <a:t>    </a:t>
            </a:r>
            <a:r>
              <a:rPr lang="en-US" sz="1000"/>
              <a:t>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"2014-01-07T03:30:22"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"2014-01-06T00:00:00"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4" name="Google Shape;424;p55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</a:t>
            </a:r>
            <a:r>
              <a:rPr lang="en-US" sz="1200"/>
              <a:t>http://gopthedailydose.com/2014/01/06/colorado-pot-shop-accept-food-stamps-taxpayer-funded-marijuana-welfare-recipients-2/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article was then posted by the local GOP</a:t>
            </a:r>
            <a:endParaRPr/>
          </a:p>
        </p:txBody>
      </p:sp>
      <p:sp>
        <p:nvSpPr>
          <p:cNvPr id="431" name="Google Shape;431;p5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2" name="Google Shape;432;p56"/>
          <p:cNvSpPr txBox="1"/>
          <p:nvPr>
            <p:ph idx="1" type="body"/>
          </p:nvPr>
        </p:nvSpPr>
        <p:spPr>
          <a:xfrm>
            <a:off x="433400" y="5625857"/>
            <a:ext cx="11315400" cy="615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4171A"/>
                </a:solidFill>
              </a:rPr>
              <a:t>https://twitter.com/DougCOGOP/status/420546464331218944</a:t>
            </a:r>
            <a:endParaRPr sz="1800"/>
          </a:p>
        </p:txBody>
      </p:sp>
      <p:pic>
        <p:nvPicPr>
          <p:cNvPr id="433" name="Google Shape;4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838" y="1488926"/>
            <a:ext cx="9072330" cy="398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Jan 2010, Bill drops to Ban EBT use at Dispensaries</a:t>
            </a:r>
            <a:endParaRPr/>
          </a:p>
        </p:txBody>
      </p:sp>
      <p:sp>
        <p:nvSpPr>
          <p:cNvPr id="440" name="Google Shape;440;p5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57"/>
          <p:cNvSpPr txBox="1"/>
          <p:nvPr>
            <p:ph idx="1" type="body"/>
          </p:nvPr>
        </p:nvSpPr>
        <p:spPr>
          <a:xfrm>
            <a:off x="433400" y="5807332"/>
            <a:ext cx="113154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https://gazette.com/news/food-stamps-at-marijuana-shops-banned-under-colorado-bill/article_dfc1511a-7d27-5c4b-97a0-8c20e5f46bb0.html</a:t>
            </a:r>
            <a:endParaRPr sz="1200"/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925" y="1346001"/>
            <a:ext cx="5504147" cy="416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847" y="2816601"/>
            <a:ext cx="5390128" cy="183754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 Jan, DailyKaos points out the coincidence (trustworthy source?)</a:t>
            </a:r>
            <a:endParaRPr/>
          </a:p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1" name="Google Shape;451;p58"/>
          <p:cNvSpPr txBox="1"/>
          <p:nvPr>
            <p:ph idx="1" type="body"/>
          </p:nvPr>
        </p:nvSpPr>
        <p:spPr>
          <a:xfrm>
            <a:off x="433400" y="5998336"/>
            <a:ext cx="113154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50"/>
              <a:t>https://www.dailykos.com/stories/2014/01/13/1269341/-Fake-news-story-apparently-prompts-real-legislation-in-Colorado</a:t>
            </a:r>
            <a:endParaRPr sz="1450"/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336525"/>
            <a:ext cx="6528818" cy="46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888" y="2747988"/>
            <a:ext cx="8143875" cy="16859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9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DailyKaos </a:t>
            </a:r>
            <a:r>
              <a:rPr lang="en-US" sz="1800"/>
              <a:t>Birthday</a:t>
            </a:r>
            <a:r>
              <a:rPr lang="en-US"/>
              <a:t>13 Jan 2014 </a:t>
            </a:r>
            <a:endParaRPr/>
          </a:p>
        </p:txBody>
      </p:sp>
      <p:sp>
        <p:nvSpPr>
          <p:cNvPr id="460" name="Google Shape;460;p5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59"/>
          <p:cNvSpPr txBox="1"/>
          <p:nvPr>
            <p:ph idx="1" type="body"/>
          </p:nvPr>
        </p:nvSpPr>
        <p:spPr>
          <a:xfrm>
            <a:off x="433394" y="1468650"/>
            <a:ext cx="56508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{</a:t>
            </a:r>
            <a:br>
              <a:rPr lang="en-US" sz="1200"/>
            </a:br>
            <a:r>
              <a:rPr lang="en-US" sz="1200"/>
              <a:t>  "self": "http://carbondate.cs.odu.edu/cd/https://www.dailykos.com/stories/2014/01/13/1269341/-Fake-news-story-apparently-prompts-real-legislation-in-Colorado",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"uri": "https://www.dailykos.com/stories/2014/01/13/1269341/-Fake-news-story-apparently-prompts-real-legislation-in-Colorado",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"estimated-creation-date": "2014-01-13T00:00:00",</a:t>
            </a:r>
            <a:br>
              <a:rPr lang="en-US" sz="1200"/>
            </a:br>
            <a:r>
              <a:rPr lang="en-US" sz="1200"/>
              <a:t>  "earliest-sources": [</a:t>
            </a:r>
            <a:br>
              <a:rPr lang="en-US" sz="1200"/>
            </a:br>
            <a:r>
              <a:rPr lang="en-US" sz="1200"/>
              <a:t>    "pubdate"</a:t>
            </a:r>
            <a:br>
              <a:rPr lang="en-US" sz="1200"/>
            </a:br>
            <a:r>
              <a:rPr lang="en-US" sz="1200"/>
              <a:t>  ],</a:t>
            </a:r>
            <a:br>
              <a:rPr lang="en-US" sz="1200"/>
            </a:br>
            <a:r>
              <a:rPr lang="en-US" sz="1200"/>
              <a:t>  "sources": {</a:t>
            </a:r>
            <a:br>
              <a:rPr lang="en-US" sz="1200"/>
            </a:br>
            <a:r>
              <a:rPr lang="en-US" sz="1200"/>
              <a:t>    "web.archive.org": {</a:t>
            </a:r>
            <a:br>
              <a:rPr lang="en-US" sz="1200"/>
            </a:br>
            <a:r>
              <a:rPr lang="en-US" sz="1200"/>
              <a:t>      "uri-m": "http://web.archive.org/web/20171008060231/http://www.dailykos.com/stories/2014/01/13/1269341/-Fake-news-story-apparently-prompts-real-legislation-in-Colorado",</a:t>
            </a:r>
            <a:br>
              <a:rPr lang="en-US" sz="1200"/>
            </a:br>
            <a:r>
              <a:rPr lang="en-US" sz="1200"/>
              <a:t>      "memento-datetime": "2017-10-08T06:02:31",</a:t>
            </a:r>
            <a:br>
              <a:rPr lang="en-US" sz="1200"/>
            </a:br>
            <a:r>
              <a:rPr lang="en-US" sz="1200"/>
              <a:t>      "memento-pubdate": "2014-01-13T23:59:59",</a:t>
            </a:r>
            <a:br>
              <a:rPr lang="en-US" sz="1200"/>
            </a:br>
            <a:r>
              <a:rPr lang="en-US" sz="1200"/>
              <a:t>      "earliest": "2014-01-13T23:59:59"</a:t>
            </a:r>
            <a:br>
              <a:rPr lang="en-US" sz="1200"/>
            </a:br>
            <a:r>
              <a:rPr lang="en-US" sz="1200"/>
              <a:t>    },</a:t>
            </a:r>
            <a:endParaRPr sz="1200"/>
          </a:p>
        </p:txBody>
      </p:sp>
      <p:sp>
        <p:nvSpPr>
          <p:cNvPr id="462" name="Google Shape;462;p59"/>
          <p:cNvSpPr txBox="1"/>
          <p:nvPr>
            <p:ph idx="1" type="body"/>
          </p:nvPr>
        </p:nvSpPr>
        <p:spPr>
          <a:xfrm>
            <a:off x="6240294" y="1649700"/>
            <a:ext cx="56508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    "bing.com":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"bitly.com":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"google.com":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"last-modified":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"pubdate": {</a:t>
            </a:r>
            <a:br>
              <a:rPr lang="en-US" sz="1200"/>
            </a:br>
            <a:r>
              <a:rPr lang="en-US" sz="1200"/>
              <a:t>      "earliest": "2014-01-13T00:00:00"</a:t>
            </a:r>
            <a:br>
              <a:rPr lang="en-US" sz="1200"/>
            </a:br>
            <a:r>
              <a:rPr lang="en-US" sz="1200"/>
              <a:t>    },</a:t>
            </a:r>
            <a:br>
              <a:rPr lang="en-US" sz="1200"/>
            </a:br>
            <a:r>
              <a:rPr lang="en-US" sz="1200"/>
              <a:t>    "twitter.com": {</a:t>
            </a:r>
            <a:br>
              <a:rPr lang="en-US" sz="1200"/>
            </a:br>
            <a:r>
              <a:rPr lang="en-US" sz="1200"/>
              <a:t>      "earliest": ""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  <p:sp>
        <p:nvSpPr>
          <p:cNvPr id="463" name="Google Shape;463;p59"/>
          <p:cNvSpPr txBox="1"/>
          <p:nvPr/>
        </p:nvSpPr>
        <p:spPr>
          <a:xfrm>
            <a:off x="436775" y="5908375"/>
            <a:ext cx="1089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http://carbondate.cs.odu.edu/#</a:t>
            </a:r>
            <a:r>
              <a:rPr lang="en-US" sz="1200"/>
              <a:t>https://www.dailykos.com/stories/2014/01/13/1269341/-Fake-news-story-apparently-prompts-real-legislation-in-Colorado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 January 14, Denver Post Debunks the controversy</a:t>
            </a:r>
            <a:endParaRPr/>
          </a:p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60"/>
          <p:cNvSpPr txBox="1"/>
          <p:nvPr>
            <p:ph idx="1" type="body"/>
          </p:nvPr>
        </p:nvSpPr>
        <p:spPr>
          <a:xfrm>
            <a:off x="337900" y="6288257"/>
            <a:ext cx="113154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/>
              <a:t>https://web.archive.org/web/20161125112436/https://www.denverpost.com/2014/01/14/fake-report-about-colorado-pot-shops-food-stamps-creates-havoc/</a:t>
            </a:r>
            <a:endParaRPr sz="1100"/>
          </a:p>
        </p:txBody>
      </p:sp>
      <p:pic>
        <p:nvPicPr>
          <p:cNvPr id="472" name="Google Shape;4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1174150"/>
            <a:ext cx="6036325" cy="49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525" y="1899651"/>
            <a:ext cx="5810250" cy="1238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1150" y="3532063"/>
            <a:ext cx="5715000" cy="19907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125 tweets over two year period ending 2 Nov 2015</a:t>
            </a:r>
            <a:endParaRPr/>
          </a:p>
        </p:txBody>
      </p:sp>
      <p:sp>
        <p:nvSpPr>
          <p:cNvPr id="481" name="Google Shape;481;p6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61"/>
          <p:cNvSpPr txBox="1"/>
          <p:nvPr>
            <p:ph idx="1" type="body"/>
          </p:nvPr>
        </p:nvSpPr>
        <p:spPr>
          <a:xfrm>
            <a:off x="433400" y="5788225"/>
            <a:ext cx="114678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https://twitter.com/search?f=tweets&amp;q=colorado-pot-shop-accept-food-stamps-taxpayer-funded-marijuana&amp;src=typd</a:t>
            </a:r>
            <a:endParaRPr sz="1400"/>
          </a:p>
        </p:txBody>
      </p:sp>
      <p:pic>
        <p:nvPicPr>
          <p:cNvPr id="483" name="Google Shape;4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7" y="1336526"/>
            <a:ext cx="7340809" cy="398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949" y="2062024"/>
            <a:ext cx="6566400" cy="365812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61"/>
          <p:cNvSpPr/>
          <p:nvPr/>
        </p:nvSpPr>
        <p:spPr>
          <a:xfrm>
            <a:off x="8710975" y="4651600"/>
            <a:ext cx="945900" cy="18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Has fake news had an impact on legislation?</a:t>
            </a:r>
            <a:endParaRPr/>
          </a:p>
        </p:txBody>
      </p:sp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6" name="Google Shape;316;p44"/>
          <p:cNvSpPr txBox="1"/>
          <p:nvPr>
            <p:ph idx="1" type="body"/>
          </p:nvPr>
        </p:nvSpPr>
        <p:spPr>
          <a:xfrm>
            <a:off x="439625" y="6108950"/>
            <a:ext cx="10770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/>
              <a:t>https://www.theatlantic.com/magazine/archive/1995/01/a-triumph-of-misinformation/306231/</a:t>
            </a:r>
            <a:endParaRPr sz="18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439" y="1189326"/>
            <a:ext cx="7039565" cy="5052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6413" y="3420975"/>
            <a:ext cx="6353175" cy="13906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Stopped counting at 200 tweets, Still popping up 2yrs on</a:t>
            </a:r>
            <a:endParaRPr/>
          </a:p>
        </p:txBody>
      </p:sp>
      <p:sp>
        <p:nvSpPr>
          <p:cNvPr id="492" name="Google Shape;492;p62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62"/>
          <p:cNvSpPr txBox="1"/>
          <p:nvPr>
            <p:ph idx="1" type="body"/>
          </p:nvPr>
        </p:nvSpPr>
        <p:spPr>
          <a:xfrm>
            <a:off x="433400" y="5826432"/>
            <a:ext cx="11315400" cy="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400"/>
              <a:t>https://twitter.com/search?f=tweets&amp;q=Fake-news-story-apparently-prompts-real-legislation-in-Colorado&amp;src=typd</a:t>
            </a:r>
            <a:endParaRPr sz="1400"/>
          </a:p>
        </p:txBody>
      </p:sp>
      <p:pic>
        <p:nvPicPr>
          <p:cNvPr id="494" name="Google Shape;4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545" y="1336450"/>
            <a:ext cx="7816205" cy="44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Legislation was not passed that year</a:t>
            </a:r>
            <a:endParaRPr/>
          </a:p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2" name="Google Shape;502;p63"/>
          <p:cNvSpPr txBox="1"/>
          <p:nvPr>
            <p:ph idx="1" type="body"/>
          </p:nvPr>
        </p:nvSpPr>
        <p:spPr>
          <a:xfrm>
            <a:off x="433400" y="5876548"/>
            <a:ext cx="11315400" cy="4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00"/>
              <a:t>https://web.archive.org/web/20180317010151/https://www.nationalreview.com/2014/07/welfare-cash-weed-colorado-jillian-kay-melchior/</a:t>
            </a:r>
            <a:endParaRPr sz="1300"/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520" y="1336525"/>
            <a:ext cx="6003931" cy="45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082" y="3029409"/>
            <a:ext cx="6529115" cy="1634063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4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was passed the following year.</a:t>
            </a:r>
            <a:endParaRPr/>
          </a:p>
        </p:txBody>
      </p:sp>
      <p:sp>
        <p:nvSpPr>
          <p:cNvPr id="511" name="Google Shape;511;p64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2" name="Google Shape;512;p64"/>
          <p:cNvSpPr txBox="1"/>
          <p:nvPr>
            <p:ph idx="1" type="body"/>
          </p:nvPr>
        </p:nvSpPr>
        <p:spPr>
          <a:xfrm>
            <a:off x="438300" y="5807332"/>
            <a:ext cx="11315400" cy="6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/>
              <a:t>https://web.archive.org/web/20150503231522/https://www.thedenverchannel.com/news/politics/hickenlooper-signs-law-banning-use-of-ebt-cards-at-pot-shops-and-strip-clubs-in-colorado</a:t>
            </a:r>
            <a:endParaRPr sz="1000"/>
          </a:p>
        </p:txBody>
      </p:sp>
      <p:pic>
        <p:nvPicPr>
          <p:cNvPr id="513" name="Google Shape;5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575" y="1346001"/>
            <a:ext cx="7200099" cy="416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875" y="2300825"/>
            <a:ext cx="4708075" cy="3650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Someone went and looked at actual data </a:t>
            </a:r>
            <a:endParaRPr/>
          </a:p>
        </p:txBody>
      </p:sp>
      <p:sp>
        <p:nvSpPr>
          <p:cNvPr id="521" name="Google Shape;521;p65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2" name="Google Shape;522;p65"/>
          <p:cNvSpPr txBox="1"/>
          <p:nvPr>
            <p:ph idx="1" type="body"/>
          </p:nvPr>
        </p:nvSpPr>
        <p:spPr>
          <a:xfrm>
            <a:off x="436775" y="5893457"/>
            <a:ext cx="113154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https://web.archive.org/web/20180712103241/https://www.nationalreview.com/2014/02/welfare-money-goes-pot-colorado-jillian-kay-melchior/</a:t>
            </a:r>
            <a:endParaRPr sz="1200"/>
          </a:p>
        </p:txBody>
      </p:sp>
      <p:pic>
        <p:nvPicPr>
          <p:cNvPr id="523" name="Google Shape;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80" y="1360325"/>
            <a:ext cx="5992219" cy="44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054" y="2976872"/>
            <a:ext cx="7336471" cy="1276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So... what happened?</a:t>
            </a:r>
            <a:endParaRPr/>
          </a:p>
        </p:txBody>
      </p:sp>
      <p:sp>
        <p:nvSpPr>
          <p:cNvPr id="531" name="Google Shape;531;p6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2" name="Google Shape;532;p66"/>
          <p:cNvSpPr txBox="1"/>
          <p:nvPr>
            <p:ph idx="1" type="body"/>
          </p:nvPr>
        </p:nvSpPr>
        <p:spPr>
          <a:xfrm>
            <a:off x="433400" y="1468656"/>
            <a:ext cx="113154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Initial fake story lost traction when the real story involving ATMs was introduced.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false story about the fake story continued to make the rounds because nothing better came along.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False False story pops up in a rash of retweets about every 6 months.</a:t>
            </a:r>
            <a:endParaRPr/>
          </a:p>
        </p:txBody>
      </p:sp>
      <p:pic>
        <p:nvPicPr>
          <p:cNvPr id="533" name="Google Shape;53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25" y="2966343"/>
            <a:ext cx="5446085" cy="3128794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4" name="Google Shape;5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460" y="3285306"/>
            <a:ext cx="5537690" cy="312879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35" name="Google Shape;5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9900" y="2922750"/>
            <a:ext cx="5339050" cy="3215975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I really really want it to be true...</a:t>
            </a:r>
            <a:endParaRPr/>
          </a:p>
        </p:txBody>
      </p:sp>
      <p:sp>
        <p:nvSpPr>
          <p:cNvPr id="542" name="Google Shape;542;p6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67"/>
          <p:cNvSpPr txBox="1"/>
          <p:nvPr>
            <p:ph idx="1" type="body"/>
          </p:nvPr>
        </p:nvSpPr>
        <p:spPr>
          <a:xfrm>
            <a:off x="6289650" y="5447588"/>
            <a:ext cx="4742400" cy="79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https://twitter.com/dawndash/status/423163610802573312</a:t>
            </a:r>
            <a:endParaRPr sz="105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4"/>
              </a:rPr>
              <a:t>https://twitter.com/DougCOGOP/status/438350935295680512</a:t>
            </a:r>
            <a:endParaRPr sz="10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</a:endParaRPr>
          </a:p>
        </p:txBody>
      </p:sp>
      <p:pic>
        <p:nvPicPr>
          <p:cNvPr id="544" name="Google Shape;54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2092" y="1869826"/>
            <a:ext cx="63055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2592" y="3960126"/>
            <a:ext cx="592455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7"/>
          <p:cNvSpPr txBox="1"/>
          <p:nvPr>
            <p:ph idx="1" type="body"/>
          </p:nvPr>
        </p:nvSpPr>
        <p:spPr>
          <a:xfrm>
            <a:off x="433400" y="1468650"/>
            <a:ext cx="4514400" cy="38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Fake news indirectly may have impacted whether legislation passed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Liberals may not be as impervious as implied above. </a:t>
            </a:r>
            <a:r>
              <a:rPr lang="en-US" sz="1400"/>
              <a:t>(Taken from NPR interview with Fake News purveyor)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213" y="3165138"/>
            <a:ext cx="6296025" cy="838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67"/>
          <p:cNvSpPr txBox="1"/>
          <p:nvPr>
            <p:ph idx="1" type="body"/>
          </p:nvPr>
        </p:nvSpPr>
        <p:spPr>
          <a:xfrm>
            <a:off x="334275" y="5463875"/>
            <a:ext cx="56796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14171A"/>
                </a:solidFill>
              </a:rPr>
              <a:t>https://www.npr.org/sections/alltechconsidered/2016/11/23/503146770/npr-finds-the-head-of-a-covert-fake-news-operation-in-the-suburbs</a:t>
            </a:r>
            <a:endParaRPr sz="1000">
              <a:solidFill>
                <a:srgbClr val="14171A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171A"/>
              </a:solidFill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1888250" y="3663975"/>
            <a:ext cx="16047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~Jestin Coler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Fake News Peddler Claims Undue Influence, 2016</a:t>
            </a:r>
            <a:endParaRPr b="0" i="0" sz="32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45"/>
          <p:cNvSpPr txBox="1"/>
          <p:nvPr>
            <p:ph idx="12" type="sldNum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1200" u="none" cap="none" strike="noStrik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45"/>
          <p:cNvSpPr txBox="1"/>
          <p:nvPr>
            <p:ph type="title"/>
          </p:nvPr>
        </p:nvSpPr>
        <p:spPr>
          <a:xfrm>
            <a:off x="441150" y="5926751"/>
            <a:ext cx="113097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1200"/>
              <a:t>https://www.npr.org/sections/alltechconsidered/2016/11/23/503146770/npr-finds-the-head-of-a-covert-fake-news-operation-in-the-suburbs</a:t>
            </a:r>
            <a:endParaRPr sz="1200"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0" y="1336432"/>
            <a:ext cx="92297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263" y="2906025"/>
            <a:ext cx="7077075" cy="20002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Article: NationalReport.net </a:t>
            </a:r>
            <a:r>
              <a:rPr lang="en-US" sz="1800"/>
              <a:t>Captured </a:t>
            </a:r>
            <a:r>
              <a:rPr lang="en-US"/>
              <a:t>22 Jan 14</a:t>
            </a:r>
            <a:endParaRPr/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438300" y="6132074"/>
            <a:ext cx="113154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/>
              <a:t>https://web.archive.org/web/20140122053240/http://nationalreport.net/colorado-pot-shop-accept-food-stamps-taxpayer-funded-marijuana/</a:t>
            </a:r>
            <a:endParaRPr sz="1200"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588" y="1336526"/>
            <a:ext cx="6863031" cy="4235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827" y="4714475"/>
            <a:ext cx="7766301" cy="1417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Includes a link to a Fake Pot Dispensary</a:t>
            </a:r>
            <a:endParaRPr/>
          </a:p>
        </p:txBody>
      </p:sp>
      <p:sp>
        <p:nvSpPr>
          <p:cNvPr id="344" name="Google Shape;344;p47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433400" y="5721382"/>
            <a:ext cx="113154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https://web.archive.org/web/20140122120630/http://ritegreenspotshop.com/</a:t>
            </a:r>
            <a:endParaRPr/>
          </a:p>
        </p:txBody>
      </p:sp>
      <p:pic>
        <p:nvPicPr>
          <p:cNvPr id="346" name="Google Shape;3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625" y="1336525"/>
            <a:ext cx="9658748" cy="43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Still up in 2018, Now with scrolling photos!</a:t>
            </a:r>
            <a:endParaRPr/>
          </a:p>
        </p:txBody>
      </p:sp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436775" y="5922239"/>
            <a:ext cx="11315400" cy="4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https://web.archive.org/web/20181122140325/http://ritegreenspotshop.com/</a:t>
            </a:r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381" y="1336525"/>
            <a:ext cx="8367243" cy="437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33400" y="947775"/>
            <a:ext cx="11309700" cy="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http://nationalreport.net/colorado-pot-shop-accept-food-stamps-taxpayer-funded-marijuana/</a:t>
            </a:r>
            <a:endParaRPr sz="1800"/>
          </a:p>
        </p:txBody>
      </p:sp>
      <p:sp>
        <p:nvSpPr>
          <p:cNvPr id="362" name="Google Shape;362;p49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433394" y="1468650"/>
            <a:ext cx="59949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800"/>
              <a:t>{</a:t>
            </a:r>
            <a:br>
              <a:rPr lang="en-US" sz="800"/>
            </a:br>
            <a:r>
              <a:rPr lang="en-US" sz="800"/>
              <a:t>  "self": "http://carbondate.cs.odu.edu/cd/http://nationalreport.net/colorado-pot-shop-accept-food-stamps-taxpayer-funded-marijuana/",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"uri": "http://nationalreport.net/colorado-pot-shop-accept-food-stamps-taxpayer-funded-marijuana/",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"estimated-creation-date": "2014-01-03T22:05:55",</a:t>
            </a:r>
            <a:br>
              <a:rPr lang="en-US" sz="800"/>
            </a:br>
            <a:r>
              <a:rPr lang="en-US" sz="800"/>
              <a:t>  "earliest-sources": [</a:t>
            </a:r>
            <a:br>
              <a:rPr lang="en-US" sz="800"/>
            </a:br>
            <a:r>
              <a:rPr lang="en-US" sz="800"/>
              <a:t>    "web.archive.org",</a:t>
            </a:r>
            <a:br>
              <a:rPr lang="en-US" sz="800"/>
            </a:br>
            <a:r>
              <a:rPr lang="en-US" sz="800"/>
              <a:t>    "wayback.archive-it.org"</a:t>
            </a:r>
            <a:br>
              <a:rPr lang="en-US" sz="800"/>
            </a:br>
            <a:r>
              <a:rPr lang="en-US" sz="800"/>
              <a:t>  ],</a:t>
            </a:r>
            <a:br>
              <a:rPr lang="en-US" sz="800"/>
            </a:br>
            <a:r>
              <a:rPr lang="en-US" sz="800"/>
              <a:t>  "sources": {</a:t>
            </a:r>
            <a:br>
              <a:rPr lang="en-US" sz="800"/>
            </a:br>
            <a:r>
              <a:rPr lang="en-US" sz="800"/>
              <a:t>    "web.archive.org": {</a:t>
            </a:r>
            <a:br>
              <a:rPr lang="en-US" sz="800"/>
            </a:br>
            <a:r>
              <a:rPr lang="en-US" sz="800"/>
              <a:t>      "uri-m": "http://web.archive.org/web/20140106030044/http://nationalreport.net:80/colorado-pot-shop-accept-food-stamps-taxpayer-funded-marijuana/",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"2014-01-06T03:00:44",</a:t>
            </a:r>
            <a:br>
              <a:rPr lang="en-US" sz="800"/>
            </a:br>
            <a:r>
              <a:rPr lang="en-US" sz="800"/>
              <a:t>      "memento-pubdate": "2014-01-03T22:05:55",</a:t>
            </a:r>
            <a:br>
              <a:rPr lang="en-US" sz="800"/>
            </a:br>
            <a:r>
              <a:rPr lang="en-US" sz="800"/>
              <a:t>      "earliest": "2014-01-03T22:05:55"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"wayback.archive-it.org": {</a:t>
            </a:r>
            <a:br>
              <a:rPr lang="en-US" sz="800"/>
            </a:br>
            <a:r>
              <a:rPr lang="en-US" sz="800"/>
              <a:t>      "uri-m": "http://wayback.archive-it.org/all/20161119220529/http://nationalreport.net/colorado-pot-shop-accept-food-stamps-taxpayer-funded-marijuana/",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"2016-11-19T22:05:29",</a:t>
            </a:r>
            <a:br>
              <a:rPr lang="en-US" sz="800"/>
            </a:br>
            <a:r>
              <a:rPr lang="en-US" sz="800"/>
              <a:t>      "memento-pubdate": "2014-01-03T22:05:55",</a:t>
            </a:r>
            <a:br>
              <a:rPr lang="en-US" sz="800"/>
            </a:br>
            <a:r>
              <a:rPr lang="en-US" sz="800"/>
              <a:t>      "earliest": "2014-01-03T22:05:55"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"archive.md": {</a:t>
            </a:r>
            <a:br>
              <a:rPr lang="en-US" sz="800"/>
            </a:br>
            <a:r>
              <a:rPr lang="en-US" sz="800"/>
              <a:t>      "uri-m": "http://archive.md/20161125001036/http://nationalreport.net/colorado-pot-shop-accept-food-stamps-taxpayer-funded-marijuana/",</a:t>
            </a:r>
            <a:br>
              <a:rPr lang="en-US" sz="800"/>
            </a:br>
            <a:r>
              <a:rPr lang="en-US" sz="800"/>
              <a:t>      "memento-datetime": "2016-11-25T00:10:36",</a:t>
            </a:r>
            <a:br>
              <a:rPr lang="en-US" sz="800"/>
            </a:br>
            <a:r>
              <a:rPr lang="en-US" sz="800"/>
              <a:t>      "memento-pubdate": "2016-11-25T00:10:36",</a:t>
            </a:r>
            <a:br>
              <a:rPr lang="en-US" sz="800"/>
            </a:br>
            <a:r>
              <a:rPr lang="en-US" sz="800"/>
              <a:t>      "earliest": "2016-11-25T00:10:36"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600"/>
              <a:t>  </a:t>
            </a:r>
            <a:endParaRPr sz="600"/>
          </a:p>
        </p:txBody>
      </p:sp>
      <p:sp>
        <p:nvSpPr>
          <p:cNvPr id="364" name="Google Shape;364;p49"/>
          <p:cNvSpPr txBox="1"/>
          <p:nvPr>
            <p:ph idx="1" type="body"/>
          </p:nvPr>
        </p:nvSpPr>
        <p:spPr>
          <a:xfrm>
            <a:off x="6603269" y="1583350"/>
            <a:ext cx="59949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"bing.com":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"bitly.com": {</a:t>
            </a:r>
            <a:br>
              <a:rPr lang="en-US" sz="800"/>
            </a:br>
            <a:r>
              <a:rPr lang="en-US" sz="800"/>
              <a:t>      "earliest": "2014-01-04T06:12:13"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"google.com":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"last-modified":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"pubdate":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},</a:t>
            </a:r>
            <a:br>
              <a:rPr lang="en-US" sz="800"/>
            </a:br>
            <a:r>
              <a:rPr lang="en-US" sz="800"/>
              <a:t>    "twitter.com": {</a:t>
            </a:r>
            <a:br>
              <a:rPr lang="en-US" sz="800"/>
            </a:br>
            <a:r>
              <a:rPr lang="en-US" sz="800"/>
              <a:t>      "earliest": ""</a:t>
            </a:r>
            <a:br>
              <a:rPr lang="en-US" sz="800"/>
            </a:br>
            <a:r>
              <a:rPr lang="en-US" sz="800"/>
              <a:t>    }</a:t>
            </a:r>
            <a:br>
              <a:rPr lang="en-US" sz="800"/>
            </a:br>
            <a:r>
              <a:rPr lang="en-US" sz="800"/>
              <a:t>  }</a:t>
            </a:r>
            <a:br>
              <a:rPr lang="en-US" sz="800"/>
            </a:br>
            <a:r>
              <a:rPr lang="en-US" sz="800"/>
              <a:t>}</a:t>
            </a:r>
            <a:endParaRPr sz="800"/>
          </a:p>
        </p:txBody>
      </p:sp>
      <p:sp>
        <p:nvSpPr>
          <p:cNvPr id="365" name="Google Shape;365;p49"/>
          <p:cNvSpPr txBox="1"/>
          <p:nvPr>
            <p:ph type="title"/>
          </p:nvPr>
        </p:nvSpPr>
        <p:spPr>
          <a:xfrm>
            <a:off x="582475" y="259650"/>
            <a:ext cx="113097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Carbon Dating Nat. Report </a:t>
            </a:r>
            <a:r>
              <a:rPr lang="en-US" sz="1800"/>
              <a:t>Birthday</a:t>
            </a:r>
            <a:r>
              <a:rPr lang="en-US" sz="1400"/>
              <a:t> </a:t>
            </a:r>
            <a:r>
              <a:rPr lang="en-US" sz="3400"/>
              <a:t>03 January 2014</a:t>
            </a:r>
            <a:endParaRPr sz="3400"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150" y="3408825"/>
            <a:ext cx="4174850" cy="2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>
            <p:ph type="title"/>
          </p:nvPr>
        </p:nvSpPr>
        <p:spPr>
          <a:xfrm>
            <a:off x="5820025" y="6125950"/>
            <a:ext cx="5622600" cy="59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https://twitter.com/Snow_Mexican/status/419349095417790464</a:t>
            </a:r>
            <a:endParaRPr sz="1400"/>
          </a:p>
        </p:txBody>
      </p:sp>
      <p:sp>
        <p:nvSpPr>
          <p:cNvPr id="368" name="Google Shape;368;p49"/>
          <p:cNvSpPr txBox="1"/>
          <p:nvPr>
            <p:ph type="title"/>
          </p:nvPr>
        </p:nvSpPr>
        <p:spPr>
          <a:xfrm>
            <a:off x="441150" y="1206925"/>
            <a:ext cx="11309700" cy="59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4171A"/>
                </a:solidFill>
              </a:rPr>
              <a:t>http://carbondate.cs.odu.edu/#http://nationalreport.net/colorado-pot-shop-accept-food-stamps-taxpayer-funded-marijuana/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Snopes Immediately Debunks the Article</a:t>
            </a:r>
            <a:endParaRPr/>
          </a:p>
        </p:txBody>
      </p:sp>
      <p:sp>
        <p:nvSpPr>
          <p:cNvPr id="375" name="Google Shape;375;p50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6" name="Google Shape;376;p50"/>
          <p:cNvSpPr txBox="1"/>
          <p:nvPr>
            <p:ph idx="1" type="body"/>
          </p:nvPr>
        </p:nvSpPr>
        <p:spPr>
          <a:xfrm>
            <a:off x="433400" y="5941042"/>
            <a:ext cx="113154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https://www.snopes.com/fact-check/brownie-points/</a:t>
            </a:r>
            <a:endParaRPr/>
          </a:p>
        </p:txBody>
      </p:sp>
      <p:pic>
        <p:nvPicPr>
          <p:cNvPr id="377" name="Google Shape;3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185" y="1352649"/>
            <a:ext cx="7717626" cy="4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Carbon Date Snopes </a:t>
            </a:r>
            <a:r>
              <a:rPr lang="en-US" sz="1800"/>
              <a:t>Birthday </a:t>
            </a:r>
            <a:r>
              <a:rPr lang="en-US"/>
              <a:t>03 January 14</a:t>
            </a:r>
            <a:endParaRPr/>
          </a:p>
        </p:txBody>
      </p:sp>
      <p:sp>
        <p:nvSpPr>
          <p:cNvPr id="384" name="Google Shape;384;p51"/>
          <p:cNvSpPr txBox="1"/>
          <p:nvPr>
            <p:ph idx="12" type="sldNum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51"/>
          <p:cNvSpPr txBox="1"/>
          <p:nvPr>
            <p:ph idx="1" type="body"/>
          </p:nvPr>
        </p:nvSpPr>
        <p:spPr>
          <a:xfrm>
            <a:off x="433388" y="1468658"/>
            <a:ext cx="11315400" cy="47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/>
              <a:t>{</a:t>
            </a:r>
            <a:br>
              <a:rPr lang="en-US" sz="1000"/>
            </a:br>
            <a:r>
              <a:rPr lang="en-US" sz="1000"/>
              <a:t>  "self": "http://carbondate.cs.odu.edu/cd/https://www.snopes.com/fact-check/brownie-points/",</a:t>
            </a:r>
            <a:br>
              <a:rPr lang="en-US" sz="1000"/>
            </a:br>
            <a:r>
              <a:rPr lang="en-US" sz="1000"/>
              <a:t>  "uri": "https://www.snopes.com/fact-check/brownie-points/",</a:t>
            </a:r>
            <a:br>
              <a:rPr lang="en-US" sz="1000"/>
            </a:br>
            <a:r>
              <a:rPr lang="en-US" sz="1000"/>
              <a:t>  "estimated-creation-date": "2014-01-03T23:59:59",</a:t>
            </a:r>
            <a:br>
              <a:rPr lang="en-US" sz="1000"/>
            </a:br>
            <a:r>
              <a:rPr lang="en-US" sz="1000"/>
              <a:t>  "earliest-sources": [</a:t>
            </a:r>
            <a:br>
              <a:rPr lang="en-US" sz="1000"/>
            </a:br>
            <a:r>
              <a:rPr lang="en-US" sz="1000"/>
              <a:t>    "google.com"</a:t>
            </a:r>
            <a:br>
              <a:rPr lang="en-US" sz="1000"/>
            </a:br>
            <a:r>
              <a:rPr lang="en-US" sz="1000"/>
              <a:t>  ],</a:t>
            </a:r>
            <a:br>
              <a:rPr lang="en-US" sz="1000"/>
            </a:br>
            <a:r>
              <a:rPr lang="en-US" sz="1000"/>
              <a:t>  "sources": {</a:t>
            </a:r>
            <a:br>
              <a:rPr lang="en-US" sz="1000"/>
            </a:br>
            <a:r>
              <a:rPr lang="en-US" sz="1000"/>
              <a:t>    "bing.com":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"bitly.com":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"google.com": {</a:t>
            </a:r>
            <a:br>
              <a:rPr lang="en-US" sz="1000"/>
            </a:br>
            <a:r>
              <a:rPr lang="en-US" sz="1000"/>
              <a:t>      "earliest": "2014-01-03T23:59:59"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"last-modified": {</a:t>
            </a:r>
            <a:br>
              <a:rPr lang="en-US" sz="1000"/>
            </a:br>
            <a:r>
              <a:rPr lang="en-US" sz="1000"/>
              <a:t>      "earliest": "2019-02-21T19:49:46"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"pubdate":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},</a:t>
            </a:r>
            <a:br>
              <a:rPr lang="en-US" sz="1000"/>
            </a:br>
            <a:r>
              <a:rPr lang="en-US" sz="1000"/>
              <a:t>    "twitter.com": {</a:t>
            </a:r>
            <a:br>
              <a:rPr lang="en-US" sz="1000"/>
            </a:br>
            <a:r>
              <a:rPr lang="en-US" sz="1000"/>
              <a:t>      "earliest": ""</a:t>
            </a:r>
            <a:br>
              <a:rPr lang="en-US" sz="1000"/>
            </a:br>
            <a:r>
              <a:rPr lang="en-US" sz="1000"/>
              <a:t>    }</a:t>
            </a:r>
            <a:br>
              <a:rPr lang="en-US" sz="1000"/>
            </a:br>
            <a:r>
              <a:rPr lang="en-US" sz="1000"/>
              <a:t>  }</a:t>
            </a:r>
            <a:br>
              <a:rPr lang="en-US" sz="1000"/>
            </a:br>
            <a:r>
              <a:rPr lang="en-US" sz="1000"/>
              <a:t>}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386" name="Google Shape;386;p51"/>
          <p:cNvSpPr txBox="1"/>
          <p:nvPr/>
        </p:nvSpPr>
        <p:spPr>
          <a:xfrm>
            <a:off x="515775" y="6046125"/>
            <a:ext cx="108315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http://carbondate.cs.odu.edu/#https://www.snopes.com/fact-check/brownie-points/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